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7559675" cy="1069181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2B2"/>
    <a:srgbClr val="996600"/>
    <a:srgbClr val="CC99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2892" y="78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FEF0B-4C0B-4715-9FB4-5AB62D30F89E}" type="datetimeFigureOut">
              <a:rPr lang="de-DE" smtClean="0"/>
              <a:t>19.03.2024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22BC-1E14-4580-8117-2FD31AE98E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7905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FEF0B-4C0B-4715-9FB4-5AB62D30F89E}" type="datetimeFigureOut">
              <a:rPr lang="de-DE" smtClean="0"/>
              <a:t>19.03.2024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22BC-1E14-4580-8117-2FD31AE98E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3055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FEF0B-4C0B-4715-9FB4-5AB62D30F89E}" type="datetimeFigureOut">
              <a:rPr lang="de-DE" smtClean="0"/>
              <a:t>19.03.2024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22BC-1E14-4580-8117-2FD31AE98E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1067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FEF0B-4C0B-4715-9FB4-5AB62D30F89E}" type="datetimeFigureOut">
              <a:rPr lang="de-DE" smtClean="0"/>
              <a:t>19.03.2024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22BC-1E14-4580-8117-2FD31AE98E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6678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FEF0B-4C0B-4715-9FB4-5AB62D30F89E}" type="datetimeFigureOut">
              <a:rPr lang="de-DE" smtClean="0"/>
              <a:t>19.03.2024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22BC-1E14-4580-8117-2FD31AE98E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6186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FEF0B-4C0B-4715-9FB4-5AB62D30F89E}" type="datetimeFigureOut">
              <a:rPr lang="de-DE" smtClean="0"/>
              <a:t>19.03.2024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22BC-1E14-4580-8117-2FD31AE98E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5565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FEF0B-4C0B-4715-9FB4-5AB62D30F89E}" type="datetimeFigureOut">
              <a:rPr lang="de-DE" smtClean="0"/>
              <a:t>19.03.2024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22BC-1E14-4580-8117-2FD31AE98E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5267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FEF0B-4C0B-4715-9FB4-5AB62D30F89E}" type="datetimeFigureOut">
              <a:rPr lang="de-DE" smtClean="0"/>
              <a:t>19.03.2024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22BC-1E14-4580-8117-2FD31AE98E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0460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FEF0B-4C0B-4715-9FB4-5AB62D30F89E}" type="datetimeFigureOut">
              <a:rPr lang="de-DE" smtClean="0"/>
              <a:t>19.03.2024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22BC-1E14-4580-8117-2FD31AE98E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3288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FEF0B-4C0B-4715-9FB4-5AB62D30F89E}" type="datetimeFigureOut">
              <a:rPr lang="de-DE" smtClean="0"/>
              <a:t>19.03.2024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22BC-1E14-4580-8117-2FD31AE98E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4837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FEF0B-4C0B-4715-9FB4-5AB62D30F89E}" type="datetimeFigureOut">
              <a:rPr lang="de-DE" smtClean="0"/>
              <a:t>19.03.2024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22BC-1E14-4580-8117-2FD31AE98E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6427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FEF0B-4C0B-4715-9FB4-5AB62D30F89E}" type="datetimeFigureOut">
              <a:rPr lang="de-DE" smtClean="0"/>
              <a:t>19.03.2024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222BC-1E14-4580-8117-2FD31AE98E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0915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ortregionhannover.de/de/sportjugend/bewegungs-pass-fuer-kids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925975" y="793800"/>
            <a:ext cx="5717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Rückmeldebogen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891251" y="347241"/>
            <a:ext cx="5752617" cy="381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>
                <a:solidFill>
                  <a:schemeClr val="accent2"/>
                </a:solidFill>
              </a:rPr>
              <a:t>Bewegungs-Pass 2024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562" y="167492"/>
            <a:ext cx="1754500" cy="17545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feld 4"/>
              <p:cNvSpPr txBox="1"/>
              <p:nvPr/>
            </p:nvSpPr>
            <p:spPr>
              <a:xfrm>
                <a:off x="453954" y="2443078"/>
                <a:ext cx="6659540" cy="81189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600" dirty="0">
                    <a:latin typeface="+mj-lt"/>
                  </a:rPr>
                  <a:t>Aus Nachhaltigkeitsgründen und zur Stärkung der Klassengemeinschaft verzichten wir auch in Zukunft auf Einzelgeschenke für Kinder, die 24 Unter-schriften im Aktionszeitraum des Bewegungs-Passes gesammelt haben. Stattdessen gibt es ein </a:t>
                </a:r>
                <a:r>
                  <a:rPr lang="de-DE" sz="1600" b="1" dirty="0">
                    <a:latin typeface="+mj-lt"/>
                  </a:rPr>
                  <a:t>Klassengeschenk</a:t>
                </a:r>
                <a:r>
                  <a:rPr lang="de-DE" sz="1600" dirty="0">
                    <a:latin typeface="+mj-lt"/>
                  </a:rPr>
                  <a:t>, für das eine Meldung der erreichten Gesamtunterschriftenzahl bzw. des Klassenanteils nötig ist bis zum </a:t>
                </a:r>
                <a:r>
                  <a:rPr lang="de-DE" sz="1600" b="1" dirty="0">
                    <a:latin typeface="+mj-lt"/>
                  </a:rPr>
                  <a:t>7.6</a:t>
                </a:r>
                <a:r>
                  <a:rPr lang="de-DE" sz="1600" dirty="0">
                    <a:latin typeface="+mj-lt"/>
                  </a:rPr>
                  <a:t>.</a:t>
                </a:r>
                <a:r>
                  <a:rPr lang="de-DE" sz="1600" b="1" dirty="0">
                    <a:latin typeface="+mj-lt"/>
                  </a:rPr>
                  <a:t>24. </a:t>
                </a:r>
                <a:r>
                  <a:rPr lang="de-DE" sz="1600" dirty="0">
                    <a:latin typeface="+mj-lt"/>
                  </a:rPr>
                  <a:t>Dies  ist möglich mit diesem Bogen (online unter: </a:t>
                </a:r>
                <a:r>
                  <a:rPr lang="de-DE" sz="1600" dirty="0">
                    <a:latin typeface="+mj-lt"/>
                    <a:hlinkClick r:id="rId3"/>
                  </a:rPr>
                  <a:t>www.sportregionhannover.de/de/ </a:t>
                </a:r>
                <a:r>
                  <a:rPr lang="de-DE" sz="1600" dirty="0" err="1">
                    <a:latin typeface="+mj-lt"/>
                    <a:hlinkClick r:id="rId3"/>
                  </a:rPr>
                  <a:t>sportjugend</a:t>
                </a:r>
                <a:r>
                  <a:rPr lang="de-DE" sz="1600" dirty="0">
                    <a:latin typeface="+mj-lt"/>
                    <a:hlinkClick r:id="rId3"/>
                  </a:rPr>
                  <a:t>/bewegungs-pass-</a:t>
                </a:r>
                <a:r>
                  <a:rPr lang="de-DE" sz="1600" dirty="0" err="1">
                    <a:latin typeface="+mj-lt"/>
                    <a:hlinkClick r:id="rId3"/>
                  </a:rPr>
                  <a:t>fuer</a:t>
                </a:r>
                <a:r>
                  <a:rPr lang="de-DE" sz="1600" dirty="0">
                    <a:latin typeface="+mj-lt"/>
                    <a:hlinkClick r:id="rId3"/>
                  </a:rPr>
                  <a:t>-kids/</a:t>
                </a:r>
                <a:r>
                  <a:rPr lang="de-DE" sz="1600" dirty="0">
                    <a:latin typeface="+mj-lt"/>
                  </a:rPr>
                  <a:t>) oder formlos per Mail.</a:t>
                </a:r>
              </a:p>
              <a:p>
                <a:endParaRPr lang="de-DE" sz="800" dirty="0">
                  <a:latin typeface="+mj-lt"/>
                </a:endParaRPr>
              </a:p>
              <a:p>
                <a:r>
                  <a:rPr lang="de-DE" sz="1600" dirty="0">
                    <a:latin typeface="+mj-lt"/>
                  </a:rPr>
                  <a:t>Schule:</a:t>
                </a:r>
                <a:r>
                  <a:rPr lang="de-DE" sz="1600" u="sng" dirty="0">
                    <a:latin typeface="+mj-lt"/>
                  </a:rPr>
                  <a:t>					</a:t>
                </a:r>
              </a:p>
              <a:p>
                <a:endParaRPr lang="de-DE" sz="1600" u="sng" dirty="0">
                  <a:latin typeface="+mj-lt"/>
                </a:endParaRPr>
              </a:p>
              <a:p>
                <a:r>
                  <a:rPr lang="de-DE" sz="1600" dirty="0">
                    <a:latin typeface="+mj-lt"/>
                  </a:rPr>
                  <a:t>Stadt: </a:t>
                </a:r>
                <a:r>
                  <a:rPr lang="de-DE" sz="1600" u="sng" dirty="0">
                    <a:latin typeface="+mj-lt"/>
                  </a:rPr>
                  <a:t>					</a:t>
                </a:r>
              </a:p>
              <a:p>
                <a:endParaRPr lang="de-DE" sz="1600" dirty="0">
                  <a:latin typeface="+mj-lt"/>
                </a:endParaRPr>
              </a:p>
              <a:p>
                <a:r>
                  <a:rPr lang="de-DE" sz="1600" dirty="0">
                    <a:latin typeface="+mj-lt"/>
                  </a:rPr>
                  <a:t>Klasse: </a:t>
                </a:r>
                <a:r>
                  <a:rPr lang="de-DE" sz="1600" u="sng" dirty="0">
                    <a:latin typeface="+mj-lt"/>
                  </a:rPr>
                  <a:t> 					</a:t>
                </a:r>
              </a:p>
              <a:p>
                <a:endParaRPr lang="de-DE" sz="1600" u="sng" dirty="0">
                  <a:latin typeface="+mj-lt"/>
                </a:endParaRPr>
              </a:p>
              <a:p>
                <a:r>
                  <a:rPr lang="de-DE" sz="1600" dirty="0" err="1">
                    <a:latin typeface="+mj-lt"/>
                  </a:rPr>
                  <a:t>SuS</a:t>
                </a:r>
                <a:r>
                  <a:rPr lang="de-DE" sz="1600" dirty="0">
                    <a:latin typeface="+mj-lt"/>
                  </a:rPr>
                  <a:t> in der Klasse: </a:t>
                </a:r>
                <a:r>
                  <a:rPr lang="de-DE" sz="1600" u="sng" dirty="0">
                    <a:latin typeface="+mj-lt"/>
                  </a:rPr>
                  <a:t>			</a:t>
                </a:r>
                <a:endParaRPr lang="de-DE" sz="1600" dirty="0">
                  <a:latin typeface="+mj-lt"/>
                </a:endParaRPr>
              </a:p>
              <a:p>
                <a:endParaRPr lang="de-DE" sz="1600" dirty="0">
                  <a:latin typeface="+mj-lt"/>
                </a:endParaRPr>
              </a:p>
              <a:p>
                <a:r>
                  <a:rPr lang="de-DE" sz="1600" dirty="0">
                    <a:latin typeface="+mj-lt"/>
                  </a:rPr>
                  <a:t>Mögliche Unterschriften (Anzahl </a:t>
                </a:r>
                <a:r>
                  <a:rPr lang="de-DE" sz="1600" dirty="0" err="1">
                    <a:latin typeface="+mj-lt"/>
                  </a:rPr>
                  <a:t>SuS</a:t>
                </a:r>
                <a:r>
                  <a:rPr lang="de-DE" sz="1600" dirty="0">
                    <a:latin typeface="+mj-lt"/>
                  </a:rPr>
                  <a:t> x 24): </a:t>
                </a:r>
                <a:r>
                  <a:rPr lang="de-DE" sz="1600" u="sng" dirty="0">
                    <a:latin typeface="+mj-lt"/>
                  </a:rPr>
                  <a:t>			</a:t>
                </a:r>
              </a:p>
              <a:p>
                <a:endParaRPr lang="de-DE" sz="1600" dirty="0">
                  <a:latin typeface="+mj-lt"/>
                </a:endParaRPr>
              </a:p>
              <a:p>
                <a:r>
                  <a:rPr lang="de-DE" sz="1600" dirty="0">
                    <a:latin typeface="+mj-lt"/>
                  </a:rPr>
                  <a:t>Gesammelte Unterschriften: </a:t>
                </a:r>
                <a:r>
                  <a:rPr lang="de-DE" sz="1600" u="sng" dirty="0">
                    <a:latin typeface="+mj-lt"/>
                  </a:rPr>
                  <a:t>						 </a:t>
                </a:r>
                <a:r>
                  <a:rPr lang="de-DE" sz="1600" dirty="0">
                    <a:latin typeface="+mj-lt"/>
                  </a:rPr>
                  <a:t>(es zählen auch die Unterschriften von nicht komplett ausgefüllten Bewegungs-Pässen!)</a:t>
                </a:r>
              </a:p>
              <a:p>
                <a:endParaRPr lang="de-DE" sz="1600" dirty="0">
                  <a:latin typeface="+mj-lt"/>
                </a:endParaRPr>
              </a:p>
              <a:p>
                <a:r>
                  <a:rPr lang="de-DE" sz="1600" dirty="0">
                    <a:latin typeface="+mj-lt"/>
                  </a:rPr>
                  <a:t>Anteil: (gesammelte Unterschriften/mögliche Unterschriften) </a:t>
                </a:r>
                <a:r>
                  <a:rPr lang="de-DE" sz="1600" b="1" u="sng" dirty="0">
                    <a:latin typeface="+mj-lt"/>
                  </a:rPr>
                  <a:t>	</a:t>
                </a:r>
                <a:r>
                  <a:rPr lang="de-DE" sz="1600" u="sng" dirty="0">
                    <a:latin typeface="+mj-lt"/>
                  </a:rPr>
                  <a:t>	 %</a:t>
                </a:r>
              </a:p>
              <a:p>
                <a:endParaRPr lang="de-DE" sz="1600" u="sng" dirty="0">
                  <a:latin typeface="+mj-lt"/>
                </a:endParaRPr>
              </a:p>
              <a:p>
                <a:r>
                  <a:rPr lang="de-DE" sz="1600" dirty="0">
                    <a:latin typeface="+mj-lt"/>
                  </a:rPr>
                  <a:t>Die Klassengeschenke werden in folgenden Kategorien verliehen: </a:t>
                </a:r>
                <a:r>
                  <a:rPr lang="de-DE" sz="1600" b="1" dirty="0">
                    <a:solidFill>
                      <a:srgbClr val="996600"/>
                    </a:solidFill>
                    <a:latin typeface="+mj-lt"/>
                  </a:rPr>
                  <a:t>Bronze</a:t>
                </a:r>
                <a:r>
                  <a:rPr lang="de-DE" sz="1600" dirty="0">
                    <a:latin typeface="+mj-lt"/>
                  </a:rPr>
                  <a:t> (Anteil 50-69%), </a:t>
                </a:r>
                <a:r>
                  <a:rPr lang="de-DE" sz="1600" b="1" dirty="0">
                    <a:solidFill>
                      <a:srgbClr val="B2B2B2"/>
                    </a:solidFill>
                    <a:latin typeface="+mj-lt"/>
                  </a:rPr>
                  <a:t>Silber</a:t>
                </a:r>
                <a:r>
                  <a:rPr lang="de-DE" sz="1600" dirty="0">
                    <a:latin typeface="+mj-lt"/>
                  </a:rPr>
                  <a:t> (70-84%) und </a:t>
                </a:r>
                <a:r>
                  <a:rPr lang="de-DE" sz="1600" b="1" dirty="0">
                    <a:solidFill>
                      <a:schemeClr val="accent4"/>
                    </a:solidFill>
                    <a:latin typeface="+mj-lt"/>
                  </a:rPr>
                  <a:t>Gold</a:t>
                </a:r>
                <a:r>
                  <a:rPr lang="de-DE" sz="1600" dirty="0">
                    <a:latin typeface="+mj-lt"/>
                  </a:rPr>
                  <a:t> (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de-DE" sz="1600" dirty="0">
                    <a:latin typeface="+mj-lt"/>
                  </a:rPr>
                  <a:t>85%).</a:t>
                </a:r>
              </a:p>
              <a:p>
                <a:endParaRPr lang="de-DE" sz="1600" dirty="0">
                  <a:latin typeface="+mj-lt"/>
                </a:endParaRPr>
              </a:p>
              <a:p>
                <a:r>
                  <a:rPr lang="de-DE" sz="1600" dirty="0">
                    <a:latin typeface="+mj-lt"/>
                  </a:rPr>
                  <a:t>Je eher uns die Meldung vorliegt, desto schneller können die Geschenke Ihrer Klasse zur Verfügung gestellt werden.</a:t>
                </a:r>
              </a:p>
              <a:p>
                <a:endParaRPr lang="de-DE" sz="1600" dirty="0">
                  <a:latin typeface="+mj-lt"/>
                </a:endParaRPr>
              </a:p>
              <a:p>
                <a:r>
                  <a:rPr lang="de-DE" sz="1600" dirty="0">
                    <a:latin typeface="+mj-lt"/>
                  </a:rPr>
                  <a:t>Für Rückfragen stehen wir Ihnen gerne zur Verfügung:</a:t>
                </a:r>
              </a:p>
              <a:p>
                <a:r>
                  <a:rPr lang="de-DE" sz="1600" dirty="0">
                    <a:latin typeface="+mj-lt"/>
                  </a:rPr>
                  <a:t>Tom Schwarz (RSB): 0511 800 797842 		Mail: bfd@rsbhannover.de</a:t>
                </a:r>
              </a:p>
              <a:p>
                <a:r>
                  <a:rPr lang="de-DE" sz="1600" dirty="0">
                    <a:latin typeface="+mj-lt"/>
                  </a:rPr>
                  <a:t>Anke Janke (SSB): 0511 12685304		 	Mail: a.janke@ssb-hannover.de</a:t>
                </a:r>
              </a:p>
            </p:txBody>
          </p:sp>
        </mc:Choice>
        <mc:Fallback>
          <p:sp>
            <p:nvSpPr>
              <p:cNvPr id="5" name="Textfeld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954" y="2443078"/>
                <a:ext cx="6659540" cy="8118954"/>
              </a:xfrm>
              <a:prstGeom prst="rect">
                <a:avLst/>
              </a:prstGeom>
              <a:blipFill>
                <a:blip r:embed="rId4"/>
                <a:stretch>
                  <a:fillRect l="-457" t="-225" r="-91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feld 5"/>
          <p:cNvSpPr txBox="1"/>
          <p:nvPr/>
        </p:nvSpPr>
        <p:spPr>
          <a:xfrm>
            <a:off x="2084146" y="1367993"/>
            <a:ext cx="3391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>
                <a:solidFill>
                  <a:schemeClr val="accent2"/>
                </a:solidFill>
              </a:rPr>
              <a:t>für das Klassengeschenk</a:t>
            </a: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9938" y="575734"/>
            <a:ext cx="1801848" cy="889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470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246</Words>
  <Application>Microsoft Office PowerPoint</Application>
  <PresentationFormat>Benutzerdefiniert</PresentationFormat>
  <Paragraphs>26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Yu Gothic UI Semibold</vt:lpstr>
      <vt:lpstr>Arial</vt:lpstr>
      <vt:lpstr>Calibri</vt:lpstr>
      <vt:lpstr>Calibri Light</vt:lpstr>
      <vt:lpstr>Cambria Math</vt:lpstr>
      <vt:lpstr>Office</vt:lpstr>
      <vt:lpstr>PowerPoint-Präsentation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BfDler</dc:creator>
  <cp:lastModifiedBy>Janke Anke</cp:lastModifiedBy>
  <cp:revision>23</cp:revision>
  <cp:lastPrinted>2023-02-02T10:52:15Z</cp:lastPrinted>
  <dcterms:created xsi:type="dcterms:W3CDTF">2023-01-23T08:45:22Z</dcterms:created>
  <dcterms:modified xsi:type="dcterms:W3CDTF">2024-03-19T09:35:13Z</dcterms:modified>
</cp:coreProperties>
</file>